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sldIdLst>
    <p:sldId id="272" r:id="rId2"/>
    <p:sldId id="273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7" r:id="rId11"/>
    <p:sldId id="264" r:id="rId12"/>
    <p:sldId id="265" r:id="rId13"/>
    <p:sldId id="268" r:id="rId14"/>
    <p:sldId id="271" r:id="rId15"/>
    <p:sldId id="270" r:id="rId16"/>
    <p:sldId id="269" r:id="rId17"/>
    <p:sldId id="266" r:id="rId18"/>
    <p:sldId id="274" r:id="rId19"/>
    <p:sldId id="275" r:id="rId20"/>
  </p:sldIdLst>
  <p:sldSz cx="9144000" cy="6858000" type="screen4x3"/>
  <p:notesSz cx="6858000" cy="9144000"/>
  <p:embeddedFontLst>
    <p:embeddedFont>
      <p:font typeface="Century Gothic" pitchFamily="34" charset="0"/>
      <p:regular r:id="rId22"/>
      <p:bold r:id="rId23"/>
      <p:italic r:id="rId24"/>
      <p:boldItalic r:id="rId25"/>
    </p:embeddedFont>
    <p:embeddedFont>
      <p:font typeface="Tahoma" pitchFamily="34" charset="0"/>
      <p:regular r:id="rId26"/>
      <p:bold r:id="rId27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8C7D6"/>
    <a:srgbClr val="BDBCD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82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706AD2B4-E578-434C-A50C-CD82A4FAD6D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5506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892F76-4BFE-4C5A-B7D1-C33B7E2F8C9F}" type="slidenum">
              <a:rPr lang="ru-RU"/>
              <a:pPr/>
              <a:t>1</a:t>
            </a:fld>
            <a:endParaRPr lang="ru-RU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D7A30-3DF3-40E8-95C4-1791338167DE}" type="slidenum">
              <a:rPr lang="ru-RU"/>
              <a:pPr/>
              <a:t>10</a:t>
            </a:fld>
            <a:endParaRPr lang="ru-RU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4D5804-21E2-447B-9BD9-178CE0AD5BA7}" type="slidenum">
              <a:rPr lang="ru-RU"/>
              <a:pPr/>
              <a:t>11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DFB1A-6CC7-40A0-862B-73F0F717168B}" type="slidenum">
              <a:rPr lang="ru-RU"/>
              <a:pPr/>
              <a:t>12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3C6430-8AEA-4B92-898B-84AD21E3E779}" type="slidenum">
              <a:rPr lang="ru-RU"/>
              <a:pPr/>
              <a:t>13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EC6C3-5B0F-4180-9D38-D945C223DA01}" type="slidenum">
              <a:rPr lang="ru-RU"/>
              <a:pPr/>
              <a:t>14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94B814-D126-42C6-9C5E-3EE4A8B17993}" type="slidenum">
              <a:rPr lang="ru-RU"/>
              <a:pPr/>
              <a:t>15</a:t>
            </a:fld>
            <a:endParaRPr lang="ru-RU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29E65B-DD26-4369-957D-193DFAF33F38}" type="slidenum">
              <a:rPr lang="ru-RU"/>
              <a:pPr/>
              <a:t>16</a:t>
            </a:fld>
            <a:endParaRPr lang="ru-RU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4C984C-F13F-4F66-A046-5BBD6AE8619F}" type="slidenum">
              <a:rPr lang="ru-RU"/>
              <a:pPr/>
              <a:t>17</a:t>
            </a:fld>
            <a:endParaRPr lang="ru-RU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8890FF-6CA3-4E4D-BEE1-2C2853986BC7}" type="slidenum">
              <a:rPr lang="ru-RU"/>
              <a:pPr/>
              <a:t>18</a:t>
            </a:fld>
            <a:endParaRPr lang="ru-R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BCEAAB-3332-4D02-AD57-E1A060449B24}" type="slidenum">
              <a:rPr lang="ru-RU"/>
              <a:pPr/>
              <a:t>19</a:t>
            </a:fld>
            <a:endParaRPr lang="ru-RU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B046B8-6B32-4018-A593-7D3A7A10E21A}" type="slidenum">
              <a:rPr lang="ru-RU"/>
              <a:pPr/>
              <a:t>2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E7FF7-0FFD-4DAC-B565-EB37E4568DA1}" type="slidenum">
              <a:rPr lang="ru-RU"/>
              <a:pPr/>
              <a:t>3</a:t>
            </a:fld>
            <a:endParaRPr lang="ru-RU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DB3FE-3E6B-4235-9EF8-1F26D957A693}" type="slidenum">
              <a:rPr lang="ru-RU"/>
              <a:pPr/>
              <a:t>4</a:t>
            </a:fld>
            <a:endParaRPr lang="ru-RU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FFD3D-2B82-4EDF-95FA-27BB38828F2A}" type="slidenum">
              <a:rPr lang="ru-RU"/>
              <a:pPr/>
              <a:t>5</a:t>
            </a:fld>
            <a:endParaRPr lang="ru-RU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44AC4-9942-4623-A066-1F02EDF64A42}" type="slidenum">
              <a:rPr lang="ru-RU"/>
              <a:pPr/>
              <a:t>6</a:t>
            </a:fld>
            <a:endParaRPr lang="ru-RU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B85C3F-FE71-4EF8-993F-4565FE4012A0}" type="slidenum">
              <a:rPr lang="ru-RU"/>
              <a:pPr/>
              <a:t>7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847BA2-BC8E-481F-A8BC-77F721D7BBF5}" type="slidenum">
              <a:rPr lang="ru-RU"/>
              <a:pPr/>
              <a:t>8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E1D6A9-BC86-4571-A9EC-6153642CDC66}" type="slidenum">
              <a:rPr lang="ru-RU"/>
              <a:pPr/>
              <a:t>9</a:t>
            </a:fld>
            <a:endParaRPr lang="ru-RU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2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4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6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7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0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1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2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3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4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7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8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9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1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2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85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86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08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8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89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C0D49DE-2483-49E9-B17A-6761172191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66C1D-8C35-4A3C-9079-18908FBF0B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308F3-B78F-4EDB-9002-5079822912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91E2728-373B-48B4-82BB-C6331D615F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3F959-88BC-4DEA-8854-514CFBA5C7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DC9DD-ACC7-4CA7-96FC-05043A42DA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AE244-C07F-42FA-8F31-445B7CCB59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12F55-29E2-4B30-824C-4CC23BD55B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72B81-9CA2-4C8C-9364-3B3FBFD8F2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F2B92-7EB3-43D2-B08B-E2DD552D0C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FF413-209E-48E0-8A61-0E47DE9B7A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71256-0AF3-4EB7-A278-EB8199D15C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02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6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60E6AF-C6E3-4211-9E72-6CD3CEA879C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5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007%20CRAZY%20BENNY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050;&#1086;&#1085;&#1092;&#1091;&#1094;&#1080;&#1081;-&#1082;&#1072;&#1088;&#1090;&#1080;&#1085;&#1082;&#1080;.pp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&#1053;&#1072;&#1076;%20&#1087;&#1088;&#1086;&#1077;&#1082;&#1090;&#1086;&#1084;%20&#1088;&#1072;&#1073;&#1086;&#1090;&#1072;&#1083;&#1080;....ppt" TargetMode="Externa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6000">
                <a:latin typeface="Century Gothic" pitchFamily="34" charset="0"/>
              </a:rPr>
              <a:t>Конфуций</a:t>
            </a:r>
          </a:p>
        </p:txBody>
      </p:sp>
      <p:pic>
        <p:nvPicPr>
          <p:cNvPr id="4099" name="007 CRAZY BENN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065838"/>
            <a:ext cx="792163" cy="79216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0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8" presetClass="emph" presetSubtype="0" accel="50000" decel="50000" autoRev="1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53" showWhenStopped="0">
                <p:cTn id="15" repeatCount="10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9"/>
                </p:tgtEl>
              </p:cMediaNode>
            </p:audio>
          </p:childTnLst>
        </p:cTn>
      </p:par>
    </p:tnLst>
    <p:bldLst>
      <p:bldP spid="4098" grpId="0"/>
      <p:bldP spid="409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Центр учения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>
                <a:effectLst/>
                <a:latin typeface="Century Gothic" pitchFamily="34" charset="0"/>
              </a:rPr>
              <a:t>Идея покорности сверху донизу – одна из основных идей этики конфуцианства</a:t>
            </a:r>
          </a:p>
        </p:txBody>
      </p:sp>
    </p:spTree>
  </p:cSld>
  <p:clrMapOvr>
    <a:masterClrMapping/>
  </p:clrMapOvr>
  <p:transition spd="slow" advClick="0" advTm="7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2875"/>
          </a:xfrm>
          <a:solidFill>
            <a:srgbClr val="C8C7D6"/>
          </a:solidFill>
        </p:spPr>
        <p:txBody>
          <a:bodyPr/>
          <a:lstStyle/>
          <a:p>
            <a:r>
              <a:rPr lang="ru-RU">
                <a:latin typeface="Century Gothic" pitchFamily="34" charset="0"/>
              </a:rPr>
              <a:t>Новое движение в культуре Китая и всего мира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effectLst/>
                <a:latin typeface="Century Gothic" pitchFamily="34" charset="0"/>
              </a:rPr>
              <a:t>Конфуцианство придало культу предков глубокий смысл</a:t>
            </a:r>
          </a:p>
          <a:p>
            <a:pPr>
              <a:lnSpc>
                <a:spcPct val="90000"/>
              </a:lnSpc>
            </a:pPr>
            <a:endParaRPr lang="ru-RU" sz="2400">
              <a:effectLst/>
              <a:latin typeface="Century Gothic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400">
                <a:effectLst/>
                <a:latin typeface="Century Gothic" pitchFamily="34" charset="0"/>
              </a:rPr>
              <a:t>Конфуций </a:t>
            </a:r>
            <a:r>
              <a:rPr lang="ru-RU" sz="2400" b="1">
                <a:effectLst/>
                <a:latin typeface="Century Gothic" pitchFamily="34" charset="0"/>
              </a:rPr>
              <a:t>разработал учение о сяо</a:t>
            </a:r>
            <a:r>
              <a:rPr lang="ru-RU" sz="2400">
                <a:effectLst/>
                <a:latin typeface="Century Gothic" pitchFamily="34" charset="0"/>
              </a:rPr>
              <a:t>, сыновей почтительности (смысл сяо – служить родителям по правилам ли, похоронить их по правилам ли и приносить им в жертву по правилам ли) </a:t>
            </a:r>
          </a:p>
          <a:p>
            <a:pPr>
              <a:lnSpc>
                <a:spcPct val="90000"/>
              </a:lnSpc>
            </a:pPr>
            <a:endParaRPr lang="ru-RU" sz="2400">
              <a:effectLst/>
              <a:latin typeface="Century Gothic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400">
                <a:effectLst/>
                <a:latin typeface="Century Gothic" pitchFamily="34" charset="0"/>
              </a:rPr>
              <a:t>Конфуцианский культ предков и нормы сяо </a:t>
            </a:r>
            <a:r>
              <a:rPr lang="ru-RU" sz="2400" b="1">
                <a:effectLst/>
                <a:latin typeface="Century Gothic" pitchFamily="34" charset="0"/>
              </a:rPr>
              <a:t>способствовал расцвету культа семьи и клана</a:t>
            </a:r>
            <a:r>
              <a:rPr lang="ru-RU" sz="2400">
                <a:effectLst/>
                <a:latin typeface="Century Gothic" pitchFamily="34" charset="0"/>
              </a:rPr>
              <a:t>. </a:t>
            </a:r>
            <a:r>
              <a:rPr lang="ru-RU" sz="2400" b="1">
                <a:effectLst/>
                <a:latin typeface="Century Gothic" pitchFamily="34" charset="0"/>
              </a:rPr>
              <a:t>Семья </a:t>
            </a:r>
            <a:r>
              <a:rPr lang="ru-RU" sz="2400">
                <a:effectLst/>
                <a:latin typeface="Century Gothic" pitchFamily="34" charset="0"/>
              </a:rPr>
              <a:t>считалась </a:t>
            </a:r>
            <a:r>
              <a:rPr lang="ru-RU" sz="2400" b="1">
                <a:effectLst/>
                <a:latin typeface="Century Gothic" pitchFamily="34" charset="0"/>
              </a:rPr>
              <a:t>сердцевиной общества. </a:t>
            </a:r>
            <a:r>
              <a:rPr lang="ru-RU" sz="2400">
                <a:effectLst/>
                <a:latin typeface="Century Gothic" pitchFamily="34" charset="0"/>
              </a:rPr>
              <a:t>Отсюда и постоянная тенденция к росту семьи </a:t>
            </a:r>
          </a:p>
        </p:txBody>
      </p:sp>
    </p:spTree>
  </p:cSld>
  <p:clrMapOvr>
    <a:masterClrMapping/>
  </p:clrMapOvr>
  <p:transition spd="slow" advClick="0" advTm="19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Даосизм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>
                <a:effectLst/>
                <a:latin typeface="Century Gothic" pitchFamily="34" charset="0"/>
              </a:rPr>
              <a:t>Конфуций создал новую религию под названием </a:t>
            </a:r>
            <a:r>
              <a:rPr lang="ru-RU" sz="2800" b="1">
                <a:effectLst/>
                <a:latin typeface="Century Gothic" pitchFamily="34" charset="0"/>
              </a:rPr>
              <a:t>Даосизм</a:t>
            </a:r>
          </a:p>
          <a:p>
            <a:pPr>
              <a:lnSpc>
                <a:spcPct val="90000"/>
              </a:lnSpc>
            </a:pPr>
            <a:endParaRPr lang="ru-RU" sz="2800">
              <a:effectLst/>
              <a:latin typeface="Century Gothic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>
                <a:effectLst/>
                <a:latin typeface="Century Gothic" pitchFamily="34" charset="0"/>
              </a:rPr>
              <a:t>Согласно Конфуцию, все </a:t>
            </a:r>
            <a:r>
              <a:rPr lang="ru-RU" sz="2800" b="1">
                <a:effectLst/>
                <a:latin typeface="Century Gothic" pitchFamily="34" charset="0"/>
              </a:rPr>
              <a:t>отношения в обществе</a:t>
            </a:r>
            <a:r>
              <a:rPr lang="ru-RU" sz="2800">
                <a:effectLst/>
                <a:latin typeface="Century Gothic" pitchFamily="34" charset="0"/>
              </a:rPr>
              <a:t> должны строго </a:t>
            </a:r>
            <a:r>
              <a:rPr lang="ru-RU" sz="2800" b="1">
                <a:effectLst/>
                <a:latin typeface="Century Gothic" pitchFamily="34" charset="0"/>
              </a:rPr>
              <a:t>регулироваться</a:t>
            </a:r>
            <a:r>
              <a:rPr lang="ru-RU" sz="2800">
                <a:effectLst/>
                <a:latin typeface="Century Gothic" pitchFamily="34" charset="0"/>
              </a:rPr>
              <a:t> определенными </a:t>
            </a:r>
            <a:r>
              <a:rPr lang="ru-RU" sz="2800" b="1">
                <a:effectLst/>
                <a:latin typeface="Century Gothic" pitchFamily="34" charset="0"/>
              </a:rPr>
              <a:t>нормами</a:t>
            </a:r>
            <a:r>
              <a:rPr lang="ru-RU" sz="2800">
                <a:effectLst/>
                <a:latin typeface="Century Gothic" pitchFamily="34" charset="0"/>
              </a:rPr>
              <a:t>, призванными обеспечить неукоснительное подчинение младших старшим и подданных государю</a:t>
            </a:r>
          </a:p>
        </p:txBody>
      </p:sp>
    </p:spTree>
  </p:cSld>
  <p:clrMapOvr>
    <a:masterClrMapping/>
  </p:clrMapOvr>
  <p:transition spd="slow" advClick="0" advTm="14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Идеальные правила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>
                <a:effectLst/>
                <a:latin typeface="Century Gothic" pitchFamily="34" charset="0"/>
              </a:rPr>
              <a:t>Согласно учению Конфуция, </a:t>
            </a:r>
            <a:r>
              <a:rPr lang="ru-RU" sz="2800" b="1">
                <a:effectLst/>
                <a:latin typeface="Century Gothic" pitchFamily="34" charset="0"/>
              </a:rPr>
              <a:t>идеальные правила</a:t>
            </a:r>
            <a:r>
              <a:rPr lang="ru-RU" sz="2800">
                <a:effectLst/>
                <a:latin typeface="Century Gothic" pitchFamily="34" charset="0"/>
              </a:rPr>
              <a:t> существовали </a:t>
            </a:r>
            <a:r>
              <a:rPr lang="ru-RU" sz="2800" b="1">
                <a:effectLst/>
                <a:latin typeface="Century Gothic" pitchFamily="34" charset="0"/>
              </a:rPr>
              <a:t>только в древности</a:t>
            </a:r>
            <a:r>
              <a:rPr lang="ru-RU" sz="2800">
                <a:effectLst/>
                <a:latin typeface="Century Gothic" pitchFamily="34" charset="0"/>
              </a:rPr>
              <a:t>, поэтому только тогда в Поднебесной царили порядок и культура</a:t>
            </a:r>
          </a:p>
        </p:txBody>
      </p:sp>
    </p:spTree>
  </p:cSld>
  <p:clrMapOvr>
    <a:masterClrMapping/>
  </p:clrMapOvr>
  <p:transition spd="slow" advClick="0" advTm="8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Наследие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" indent="-6350" algn="ctr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Конфуций </a:t>
            </a:r>
            <a:r>
              <a:rPr lang="ru-RU" sz="2800" b="1">
                <a:effectLst/>
                <a:latin typeface="Century Gothic" pitchFamily="34" charset="0"/>
              </a:rPr>
              <a:t>внес</a:t>
            </a:r>
            <a:r>
              <a:rPr lang="ru-RU" sz="2800">
                <a:effectLst/>
                <a:latin typeface="Century Gothic" pitchFamily="34" charset="0"/>
              </a:rPr>
              <a:t> большой </a:t>
            </a:r>
            <a:r>
              <a:rPr lang="ru-RU" sz="2800" b="1">
                <a:effectLst/>
                <a:latin typeface="Century Gothic" pitchFamily="34" charset="0"/>
              </a:rPr>
              <a:t>вклад в развитие культуры и религии Китая</a:t>
            </a:r>
            <a:r>
              <a:rPr lang="ru-RU" sz="2800">
                <a:effectLst/>
                <a:latin typeface="Century Gothic" pitchFamily="34" charset="0"/>
              </a:rPr>
              <a:t> и многих других стран мира</a:t>
            </a:r>
          </a:p>
        </p:txBody>
      </p:sp>
    </p:spTree>
  </p:cSld>
  <p:clrMapOvr>
    <a:masterClrMapping/>
  </p:clrMapOvr>
  <p:transition spd="slow" advClick="0" advTm="7000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Умер мудрец в 479 году</a:t>
            </a:r>
            <a:br>
              <a:rPr lang="ru-RU">
                <a:latin typeface="Century Gothic" pitchFamily="34" charset="0"/>
              </a:rPr>
            </a:br>
            <a:r>
              <a:rPr lang="ru-RU">
                <a:latin typeface="Century Gothic" pitchFamily="34" charset="0"/>
              </a:rPr>
              <a:t>до нашей эры</a:t>
            </a:r>
            <a:r>
              <a:rPr lang="ru-RU" sz="400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indent="20638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Свою смерть он предсказал ученикам заранее</a:t>
            </a:r>
          </a:p>
        </p:txBody>
      </p:sp>
      <p:pic>
        <p:nvPicPr>
          <p:cNvPr id="32772" name="Picture 4" descr="image03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16525" y="1630363"/>
            <a:ext cx="3082925" cy="4822825"/>
          </a:xfrm>
        </p:spPr>
      </p:pic>
    </p:spTree>
  </p:cSld>
  <p:clrMapOvr>
    <a:masterClrMapping/>
  </p:clrMapOvr>
  <p:transition spd="slow" advClick="0" advTm="5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Храм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indent="20638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В честь великого философа в Китае воздвигнут величественный храм</a:t>
            </a:r>
          </a:p>
        </p:txBody>
      </p:sp>
      <p:pic>
        <p:nvPicPr>
          <p:cNvPr id="34820" name="Picture 4" descr="000802cbf3ae0740b012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43438" y="1557338"/>
            <a:ext cx="4321175" cy="4535487"/>
          </a:xfrm>
        </p:spPr>
      </p:pic>
    </p:spTree>
  </p:cSld>
  <p:clrMapOvr>
    <a:masterClrMapping/>
  </p:clrMapOvr>
  <p:transition spd="slow" advClick="0" advTm="5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2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Величие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indent="20638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И при жизни и после смерти к Конфуцию обращаются за советом или умным словом</a:t>
            </a:r>
          </a:p>
        </p:txBody>
      </p:sp>
      <p:pic>
        <p:nvPicPr>
          <p:cNvPr id="36868" name="Picture 4" descr="302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48263" y="1844675"/>
            <a:ext cx="3527425" cy="4535488"/>
          </a:xfrm>
        </p:spPr>
      </p:pic>
    </p:spTree>
  </p:cSld>
  <p:clrMapOvr>
    <a:masterClrMapping/>
  </p:clrMapOvr>
  <p:transition spd="slow" advClick="0" advTm="5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Над проектом работали: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0" y="1844675"/>
            <a:ext cx="45720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latin typeface="Century Gothic" pitchFamily="34" charset="0"/>
              </a:rPr>
              <a:t>Самохвалов</a:t>
            </a:r>
            <a:br>
              <a:rPr lang="ru-RU" sz="2800" b="1">
                <a:latin typeface="Century Gothic" pitchFamily="34" charset="0"/>
              </a:rPr>
            </a:br>
            <a:r>
              <a:rPr lang="ru-RU" sz="2800" b="1">
                <a:latin typeface="Century Gothic" pitchFamily="34" charset="0"/>
              </a:rPr>
              <a:t>Никита</a:t>
            </a:r>
          </a:p>
          <a:p>
            <a:pPr algn="ctr">
              <a:spcBef>
                <a:spcPct val="50000"/>
              </a:spcBef>
            </a:pPr>
            <a:r>
              <a:rPr lang="ru-RU" sz="2800">
                <a:latin typeface="Century Gothic" pitchFamily="34" charset="0"/>
              </a:rPr>
              <a:t>разработка</a:t>
            </a:r>
            <a:br>
              <a:rPr lang="ru-RU" sz="2800">
                <a:latin typeface="Century Gothic" pitchFamily="34" charset="0"/>
              </a:rPr>
            </a:br>
            <a:r>
              <a:rPr lang="ru-RU" sz="2800">
                <a:latin typeface="Century Gothic" pitchFamily="34" charset="0"/>
              </a:rPr>
              <a:t>слайдов</a:t>
            </a:r>
          </a:p>
          <a:p>
            <a:pPr algn="ctr">
              <a:spcBef>
                <a:spcPct val="50000"/>
              </a:spcBef>
            </a:pPr>
            <a:r>
              <a:rPr lang="ru-RU" sz="2800">
                <a:latin typeface="Century Gothic" pitchFamily="34" charset="0"/>
              </a:rPr>
              <a:t>упорядочивание информации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0" y="1844675"/>
            <a:ext cx="4572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latin typeface="Century Gothic" pitchFamily="34" charset="0"/>
              </a:rPr>
              <a:t>Коробочкин</a:t>
            </a:r>
          </a:p>
          <a:p>
            <a:pPr algn="ctr"/>
            <a:r>
              <a:rPr lang="ru-RU" sz="2800" b="1">
                <a:latin typeface="Century Gothic" pitchFamily="34" charset="0"/>
              </a:rPr>
              <a:t>Николай</a:t>
            </a:r>
          </a:p>
          <a:p>
            <a:pPr algn="ctr"/>
            <a:endParaRPr lang="ru-RU" sz="2800">
              <a:latin typeface="Century Gothic" pitchFamily="34" charset="0"/>
            </a:endParaRPr>
          </a:p>
          <a:p>
            <a:pPr algn="ctr"/>
            <a:r>
              <a:rPr lang="ru-RU" sz="2800">
                <a:latin typeface="Century Gothic" pitchFamily="34" charset="0"/>
              </a:rPr>
              <a:t>анимация</a:t>
            </a:r>
          </a:p>
          <a:p>
            <a:pPr algn="ctr"/>
            <a:r>
              <a:rPr lang="ru-RU" sz="2800">
                <a:latin typeface="Century Gothic" pitchFamily="34" charset="0"/>
              </a:rPr>
              <a:t>дизайн</a:t>
            </a:r>
          </a:p>
          <a:p>
            <a:pPr algn="ctr"/>
            <a:r>
              <a:rPr lang="ru-RU" sz="2800">
                <a:latin typeface="Century Gothic" pitchFamily="34" charset="0"/>
              </a:rPr>
              <a:t>монтаж</a:t>
            </a:r>
          </a:p>
        </p:txBody>
      </p:sp>
    </p:spTree>
  </p:cSld>
  <p:clrMapOvr>
    <a:masterClrMapping/>
  </p:clrMapOvr>
  <p:transition spd="slow" advClick="0" advTm="6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  <p:bldP spid="389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При подготовке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20638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Использовалась Сеть Интернет</a:t>
            </a:r>
            <a:endParaRPr lang="en-US" sz="2800">
              <a:effectLst/>
              <a:latin typeface="Century Gothic" pitchFamily="34" charset="0"/>
            </a:endParaRPr>
          </a:p>
          <a:p>
            <a:pPr indent="20638">
              <a:buFont typeface="Wingdings" pitchFamily="2" charset="2"/>
              <a:buNone/>
            </a:pPr>
            <a:endParaRPr lang="en-US" sz="2800">
              <a:effectLst/>
              <a:latin typeface="Century Gothic" pitchFamily="34" charset="0"/>
            </a:endParaRPr>
          </a:p>
          <a:p>
            <a:pPr indent="20638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Программное обеспечение от </a:t>
            </a:r>
            <a:r>
              <a:rPr lang="en-US" sz="2800">
                <a:effectLst/>
                <a:latin typeface="Century Gothic" pitchFamily="34" charset="0"/>
              </a:rPr>
              <a:t>Microsoft® (Microsoft® Office™ 2003, 2007)</a:t>
            </a:r>
            <a:endParaRPr lang="ru-RU" sz="2800">
              <a:effectLst/>
              <a:latin typeface="Century Gothic" pitchFamily="34" charset="0"/>
            </a:endParaRPr>
          </a:p>
        </p:txBody>
      </p:sp>
    </p:spTree>
  </p:cSld>
  <p:clrMapOvr>
    <a:masterClrMapping/>
  </p:clrMapOvr>
  <p:transition spd="slow" advClick="0" advTm="6000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Страница управления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476375" y="1836738"/>
            <a:ext cx="4895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Century Gothic" pitchFamily="34" charset="0"/>
              </a:rPr>
              <a:t>Показ презентации</a:t>
            </a:r>
          </a:p>
        </p:txBody>
      </p:sp>
      <p:sp>
        <p:nvSpPr>
          <p:cNvPr id="6148" name="AutoShape 4">
            <a:hlinkClick r:id="rId3" action="ppaction://hlinkpres?slideindex=1&amp;slidetitle=Слайд 1" highlightClick="1"/>
          </p:cNvPr>
          <p:cNvSpPr>
            <a:spLocks noChangeArrowheads="1"/>
          </p:cNvSpPr>
          <p:nvPr/>
        </p:nvSpPr>
        <p:spPr bwMode="auto">
          <a:xfrm>
            <a:off x="1476375" y="3429000"/>
            <a:ext cx="1152525" cy="1079500"/>
          </a:xfrm>
          <a:prstGeom prst="actionButtonDocumen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850" y="1628775"/>
            <a:ext cx="1150938" cy="1081088"/>
          </a:xfrm>
          <a:prstGeom prst="actionButtonForwardNex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AutoShape 6">
            <a:hlinkClick r:id="rId5" action="ppaction://hlinkpres?slideindex=1&amp;slidetitle=Над проектом работали:" highlightClick="1"/>
          </p:cNvPr>
          <p:cNvSpPr>
            <a:spLocks noChangeArrowheads="1"/>
          </p:cNvSpPr>
          <p:nvPr/>
        </p:nvSpPr>
        <p:spPr bwMode="auto">
          <a:xfrm>
            <a:off x="2627313" y="5229225"/>
            <a:ext cx="1152525" cy="1081088"/>
          </a:xfrm>
          <a:prstGeom prst="actionButtonInformation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627313" y="3708400"/>
            <a:ext cx="5400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Century Gothic" pitchFamily="34" charset="0"/>
              </a:rPr>
              <a:t>Просмотр картинок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779838" y="5508625"/>
            <a:ext cx="4103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Century Gothic" pitchFamily="34" charset="0"/>
              </a:rPr>
              <a:t>О разработчиках…</a:t>
            </a:r>
          </a:p>
        </p:txBody>
      </p:sp>
    </p:spTree>
  </p:cSld>
  <p:clrMapOvr>
    <a:masterClrMapping/>
  </p:clrMapOvr>
  <p:transition spd="slow" advClick="0" advTm="14000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8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accel="50000" decel="50000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8" presetClass="emph" presetSubtype="0" accel="50000" decel="50000" autoRev="1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8" presetClass="emph" presetSubtype="0" accel="50000" decel="50000" autoRev="1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accel="50000" decel="50000" autoRev="1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0"/>
                            </p:stCondLst>
                            <p:childTnLst>
                              <p:par>
                                <p:cTn id="44" presetID="2" presetClass="exit" presetSubtype="1" accel="50000" decel="50000" fill="hold" grpId="1" nodeType="afterEffect">
                                  <p:stCondLst>
                                    <p:cond delay="10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5" dur="3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" presetClass="exit" presetSubtype="8" accel="50000" decel="50000" fill="hold" grpId="2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3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8" accel="50000" decel="50000" fill="hold" grpId="2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30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2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30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3000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8" accel="50000" decel="50000" fill="hold" grpId="2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30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2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3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3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6" grpId="1"/>
      <p:bldP spid="6148" grpId="0" animBg="1"/>
      <p:bldP spid="6148" grpId="1" animBg="1"/>
      <p:bldP spid="6148" grpId="2" animBg="1"/>
      <p:bldP spid="6149" grpId="0" animBg="1"/>
      <p:bldP spid="6149" grpId="1" animBg="1"/>
      <p:bldP spid="6149" grpId="2" animBg="1"/>
      <p:bldP spid="6150" grpId="0" animBg="1"/>
      <p:bldP spid="6150" grpId="1" animBg="1"/>
      <p:bldP spid="6150" grpId="2" animBg="1"/>
      <p:bldP spid="6151" grpId="0" build="allAtOnce"/>
      <p:bldP spid="615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Биография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00200"/>
            <a:ext cx="4464050" cy="4530725"/>
          </a:xfrm>
        </p:spPr>
        <p:txBody>
          <a:bodyPr/>
          <a:lstStyle/>
          <a:p>
            <a:r>
              <a:rPr lang="ru-RU" sz="2800">
                <a:effectLst/>
                <a:latin typeface="Century Gothic" pitchFamily="34" charset="0"/>
              </a:rPr>
              <a:t>Родился Конфуций в 551 г. до нашей эры в царстве Лу (Китай)</a:t>
            </a:r>
          </a:p>
        </p:txBody>
      </p:sp>
      <p:pic>
        <p:nvPicPr>
          <p:cNvPr id="8196" name="Picture 4" descr="Konfusii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92725" y="1628775"/>
            <a:ext cx="3527425" cy="4608513"/>
          </a:xfrm>
        </p:spPr>
      </p:pic>
    </p:spTree>
  </p:cSld>
  <p:clrMapOvr>
    <a:masterClrMapping/>
  </p:clrMapOvr>
  <p:transition spd="slow" advClick="0" advTm="6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91512" cy="5726112"/>
          </a:xfrm>
        </p:spPr>
        <p:txBody>
          <a:bodyPr/>
          <a:lstStyle/>
          <a:p>
            <a:r>
              <a:rPr lang="ru-RU" sz="2800" b="1">
                <a:effectLst/>
                <a:latin typeface="Century Gothic" pitchFamily="34" charset="0"/>
              </a:rPr>
              <a:t>Кун-фу-цзы</a:t>
            </a:r>
            <a:r>
              <a:rPr lang="ru-RU" sz="2800">
                <a:effectLst/>
                <a:latin typeface="Century Gothic" pitchFamily="34" charset="0"/>
              </a:rPr>
              <a:t> (Конфуций на западе ) был сыном от третьего брака</a:t>
            </a:r>
          </a:p>
          <a:p>
            <a:endParaRPr lang="ru-RU" sz="2800">
              <a:effectLst/>
              <a:latin typeface="Century Gothic" pitchFamily="34" charset="0"/>
            </a:endParaRPr>
          </a:p>
          <a:p>
            <a:r>
              <a:rPr lang="ru-RU" sz="2800" b="1">
                <a:effectLst/>
                <a:latin typeface="Century Gothic" pitchFamily="34" charset="0"/>
              </a:rPr>
              <a:t>Отец</a:t>
            </a:r>
            <a:r>
              <a:rPr lang="ru-RU" sz="2800">
                <a:effectLst/>
                <a:latin typeface="Century Gothic" pitchFamily="34" charset="0"/>
              </a:rPr>
              <a:t> Конфуция </a:t>
            </a:r>
            <a:r>
              <a:rPr lang="ru-RU" sz="2800" b="1">
                <a:effectLst/>
                <a:latin typeface="Century Gothic" pitchFamily="34" charset="0"/>
              </a:rPr>
              <a:t>Шулян Хэ</a:t>
            </a:r>
            <a:r>
              <a:rPr lang="ru-RU" sz="2800">
                <a:effectLst/>
                <a:latin typeface="Century Gothic" pitchFamily="34" charset="0"/>
              </a:rPr>
              <a:t> </a:t>
            </a:r>
            <a:r>
              <a:rPr lang="ru-RU" sz="2800" b="1">
                <a:effectLst/>
                <a:latin typeface="Century Gothic" pitchFamily="34" charset="0"/>
              </a:rPr>
              <a:t>был</a:t>
            </a:r>
            <a:r>
              <a:rPr lang="ru-RU" sz="2800">
                <a:effectLst/>
                <a:latin typeface="Century Gothic" pitchFamily="34" charset="0"/>
              </a:rPr>
              <a:t> храбрым </a:t>
            </a:r>
            <a:r>
              <a:rPr lang="ru-RU" sz="2800" b="1">
                <a:effectLst/>
                <a:latin typeface="Century Gothic" pitchFamily="34" charset="0"/>
              </a:rPr>
              <a:t>воином</a:t>
            </a:r>
            <a:r>
              <a:rPr lang="ru-RU" sz="2800">
                <a:effectLst/>
                <a:latin typeface="Century Gothic" pitchFamily="34" charset="0"/>
              </a:rPr>
              <a:t> из знатного княжеского рода</a:t>
            </a:r>
          </a:p>
          <a:p>
            <a:endParaRPr lang="ru-RU" sz="2800">
              <a:effectLst/>
              <a:latin typeface="Century Gothic" pitchFamily="34" charset="0"/>
            </a:endParaRPr>
          </a:p>
          <a:p>
            <a:r>
              <a:rPr lang="ru-RU" sz="2800">
                <a:effectLst/>
                <a:latin typeface="Century Gothic" pitchFamily="34" charset="0"/>
              </a:rPr>
              <a:t>Рождению ребенка сопутствует множество чудесных обстоятельств (согласно традиции, на его теле имелось </a:t>
            </a:r>
            <a:r>
              <a:rPr lang="ru-RU" sz="2800" b="1">
                <a:effectLst/>
                <a:latin typeface="Century Gothic" pitchFamily="34" charset="0"/>
              </a:rPr>
              <a:t>49 знаков будущего величия</a:t>
            </a:r>
            <a:r>
              <a:rPr lang="ru-RU" sz="2800">
                <a:effectLst/>
                <a:latin typeface="Century Gothic" pitchFamily="34" charset="0"/>
              </a:rPr>
              <a:t>)</a:t>
            </a:r>
          </a:p>
        </p:txBody>
      </p:sp>
    </p:spTree>
  </p:cSld>
  <p:clrMapOvr>
    <a:masterClrMapping/>
  </p:clrMapOvr>
  <p:transition spd="slow" advClick="0" advTm="4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Учитель из рода Кун</a:t>
            </a:r>
            <a:r>
              <a:rPr lang="ru-RU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484313"/>
            <a:ext cx="4321175" cy="5113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effectLst/>
                <a:latin typeface="Century Gothic" pitchFamily="34" charset="0"/>
              </a:rPr>
              <a:t>Конфуций родился с </a:t>
            </a:r>
            <a:r>
              <a:rPr lang="ru-RU" sz="2400" b="1">
                <a:effectLst/>
                <a:latin typeface="Century Gothic" pitchFamily="34" charset="0"/>
              </a:rPr>
              <a:t>беспредельной восприимчивостью к учению</a:t>
            </a:r>
            <a:r>
              <a:rPr lang="ru-RU" sz="2400">
                <a:effectLst/>
                <a:latin typeface="Century Gothic" pitchFamily="34" charset="0"/>
              </a:rPr>
              <a:t>, пробужденный ум заставлял его читать и, самое главное, усваивать все знания, изложенные в классических книгах той эпохи</a:t>
            </a:r>
          </a:p>
          <a:p>
            <a:pPr>
              <a:lnSpc>
                <a:spcPct val="90000"/>
              </a:lnSpc>
            </a:pPr>
            <a:r>
              <a:rPr lang="ru-RU" sz="2400">
                <a:effectLst/>
                <a:latin typeface="Century Gothic" pitchFamily="34" charset="0"/>
              </a:rPr>
              <a:t>Впоследствии о нем говорили: «</a:t>
            </a:r>
            <a:r>
              <a:rPr lang="ru-RU" sz="2400" b="1">
                <a:effectLst/>
                <a:latin typeface="Century Gothic" pitchFamily="34" charset="0"/>
              </a:rPr>
              <a:t>Он не имел учителей, но лишь учеников</a:t>
            </a:r>
            <a:r>
              <a:rPr lang="ru-RU" sz="2400">
                <a:effectLst/>
                <a:latin typeface="Century Gothic" pitchFamily="34" charset="0"/>
              </a:rPr>
              <a:t>» </a:t>
            </a:r>
          </a:p>
        </p:txBody>
      </p:sp>
      <p:pic>
        <p:nvPicPr>
          <p:cNvPr id="12292" name="Picture 4" descr="180px-Confucius_-_Project_Gutenberg_eText_1525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03800" y="1484313"/>
            <a:ext cx="3517900" cy="4968875"/>
          </a:xfrm>
        </p:spPr>
      </p:pic>
    </p:spTree>
  </p:cSld>
  <p:clrMapOvr>
    <a:masterClrMapping/>
  </p:clrMapOvr>
  <p:transition spd="slow" advClick="0" advTm="16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accel="50000" decel="5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5257800"/>
          </a:xfrm>
        </p:spPr>
        <p:txBody>
          <a:bodyPr/>
          <a:lstStyle/>
          <a:p>
            <a:pPr indent="288925">
              <a:lnSpc>
                <a:spcPct val="80000"/>
              </a:lnSpc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Конфуций не любил говорить о себе и весь свой жизненный путь описал в нескольких строчках:</a:t>
            </a:r>
          </a:p>
          <a:p>
            <a:pPr indent="288925">
              <a:lnSpc>
                <a:spcPct val="80000"/>
              </a:lnSpc>
            </a:pPr>
            <a:r>
              <a:rPr lang="ru-RU" sz="2800">
                <a:effectLst/>
                <a:latin typeface="Century Gothic" pitchFamily="34" charset="0"/>
              </a:rPr>
              <a:t>В 15 лет я обратил свои помыслы к учению</a:t>
            </a:r>
          </a:p>
          <a:p>
            <a:pPr indent="288925">
              <a:lnSpc>
                <a:spcPct val="80000"/>
              </a:lnSpc>
            </a:pPr>
            <a:r>
              <a:rPr lang="ru-RU" sz="2800">
                <a:effectLst/>
                <a:latin typeface="Century Gothic" pitchFamily="34" charset="0"/>
              </a:rPr>
              <a:t>В 30 лет — я обрёл прочную основу</a:t>
            </a:r>
          </a:p>
          <a:p>
            <a:pPr indent="288925">
              <a:lnSpc>
                <a:spcPct val="80000"/>
              </a:lnSpc>
            </a:pPr>
            <a:r>
              <a:rPr lang="ru-RU" sz="2800">
                <a:effectLst/>
                <a:latin typeface="Century Gothic" pitchFamily="34" charset="0"/>
              </a:rPr>
              <a:t>В 40 лет — я сумел освободиться от сомнений  </a:t>
            </a:r>
          </a:p>
          <a:p>
            <a:pPr indent="288925">
              <a:lnSpc>
                <a:spcPct val="80000"/>
              </a:lnSpc>
            </a:pPr>
            <a:r>
              <a:rPr lang="ru-RU" sz="2800">
                <a:effectLst/>
                <a:latin typeface="Century Gothic" pitchFamily="34" charset="0"/>
              </a:rPr>
              <a:t>В 50 лет — я познал волю Неба</a:t>
            </a:r>
          </a:p>
          <a:p>
            <a:pPr indent="288925">
              <a:lnSpc>
                <a:spcPct val="80000"/>
              </a:lnSpc>
            </a:pPr>
            <a:r>
              <a:rPr lang="ru-RU" sz="2800">
                <a:effectLst/>
                <a:latin typeface="Century Gothic" pitchFamily="34" charset="0"/>
              </a:rPr>
              <a:t>В 60 лет — я научился отличать правду от лжи</a:t>
            </a:r>
          </a:p>
          <a:p>
            <a:pPr indent="288925">
              <a:lnSpc>
                <a:spcPct val="80000"/>
              </a:lnSpc>
            </a:pPr>
            <a:r>
              <a:rPr lang="ru-RU" sz="2800">
                <a:effectLst/>
                <a:latin typeface="Century Gothic" pitchFamily="34" charset="0"/>
              </a:rPr>
              <a:t>В 70 лет — я стал следовать зову моего сердца и не нарушал Ритуала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03350"/>
          </a:xfrm>
          <a:solidFill>
            <a:srgbClr val="C8C7D6"/>
          </a:solidFill>
        </p:spPr>
        <p:txBody>
          <a:bodyPr/>
          <a:lstStyle/>
          <a:p>
            <a:r>
              <a:rPr lang="ru-RU">
                <a:latin typeface="Century Gothic" pitchFamily="34" charset="0"/>
              </a:rPr>
              <a:t>Жизнь…</a:t>
            </a:r>
          </a:p>
        </p:txBody>
      </p:sp>
    </p:spTree>
  </p:cSld>
  <p:clrMapOvr>
    <a:masterClrMapping/>
  </p:clrMapOvr>
  <p:transition spd="slow" advClick="0" advTm="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3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3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8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8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20813"/>
          </a:xfrm>
        </p:spPr>
        <p:txBody>
          <a:bodyPr/>
          <a:lstStyle/>
          <a:p>
            <a:r>
              <a:rPr lang="ru-RU">
                <a:latin typeface="Century Gothic" pitchFamily="34" charset="0"/>
              </a:rPr>
              <a:t>17 лет…</a:t>
            </a: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5068888"/>
          </a:xfrm>
        </p:spPr>
        <p:txBody>
          <a:bodyPr/>
          <a:lstStyle/>
          <a:p>
            <a:pPr indent="558800">
              <a:lnSpc>
                <a:spcPct val="90000"/>
              </a:lnSpc>
            </a:pPr>
            <a:r>
              <a:rPr lang="ru-RU" sz="2800">
                <a:effectLst/>
                <a:latin typeface="Century Gothic" pitchFamily="34" charset="0"/>
              </a:rPr>
              <a:t>В </a:t>
            </a:r>
            <a:r>
              <a:rPr lang="ru-RU" sz="2800" b="1">
                <a:effectLst/>
                <a:latin typeface="Century Gothic" pitchFamily="34" charset="0"/>
              </a:rPr>
              <a:t>17 лет</a:t>
            </a:r>
            <a:r>
              <a:rPr lang="ru-RU" sz="2800">
                <a:effectLst/>
                <a:latin typeface="Century Gothic" pitchFamily="34" charset="0"/>
              </a:rPr>
              <a:t> он уже занимал должность </a:t>
            </a:r>
            <a:r>
              <a:rPr lang="ru-RU" sz="2800" b="1">
                <a:effectLst/>
                <a:latin typeface="Century Gothic" pitchFamily="34" charset="0"/>
              </a:rPr>
              <a:t>государственного чиновника</a:t>
            </a:r>
            <a:r>
              <a:rPr lang="ru-RU" sz="2800">
                <a:effectLst/>
                <a:latin typeface="Century Gothic" pitchFamily="34" charset="0"/>
              </a:rPr>
              <a:t>, хранителя амбаров</a:t>
            </a:r>
          </a:p>
          <a:p>
            <a:pPr indent="558800"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«Мои счета должны быть верны — вот единственно о чем я должен заботиться», — говорил Конфуций</a:t>
            </a:r>
          </a:p>
          <a:p>
            <a:pPr indent="558800">
              <a:lnSpc>
                <a:spcPct val="90000"/>
              </a:lnSpc>
            </a:pPr>
            <a:r>
              <a:rPr lang="ru-RU" sz="2800">
                <a:effectLst/>
                <a:latin typeface="Century Gothic" pitchFamily="34" charset="0"/>
              </a:rPr>
              <a:t>Позже в его ведение поступил и скот царства Лу</a:t>
            </a:r>
          </a:p>
          <a:p>
            <a:pPr indent="558800"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«Быки и овцы должны быть хорошо откормлены — вот моя забота», — таковы были слова мудреца</a:t>
            </a:r>
          </a:p>
        </p:txBody>
      </p:sp>
    </p:spTree>
  </p:cSld>
  <p:clrMapOvr>
    <a:masterClrMapping/>
  </p:clrMapOvr>
  <p:transition spd="slow" advClick="0" advTm="17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Century Gothic" pitchFamily="34" charset="0"/>
              </a:rPr>
              <a:t>Мудрец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 b="1">
                <a:effectLst/>
                <a:latin typeface="Century Gothic" pitchFamily="34" charset="0"/>
              </a:rPr>
              <a:t>В 25 лет</a:t>
            </a:r>
            <a:r>
              <a:rPr lang="ru-RU" sz="2800">
                <a:effectLst/>
                <a:latin typeface="Century Gothic" pitchFamily="34" charset="0"/>
              </a:rPr>
              <a:t> за свои бесспорные достоинства Конфуций был </a:t>
            </a:r>
            <a:r>
              <a:rPr lang="ru-RU" sz="2800" b="1">
                <a:effectLst/>
                <a:latin typeface="Century Gothic" pitchFamily="34" charset="0"/>
              </a:rPr>
              <a:t>отмечен всем культурным обществом</a:t>
            </a:r>
            <a:r>
              <a:rPr lang="ru-RU" sz="2800">
                <a:effectLst/>
                <a:latin typeface="Century Gothic" pitchFamily="34" charset="0"/>
              </a:rPr>
              <a:t> </a:t>
            </a:r>
          </a:p>
        </p:txBody>
      </p:sp>
      <p:pic>
        <p:nvPicPr>
          <p:cNvPr id="18436" name="Picture 4" descr="st000_0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92725" y="1484313"/>
            <a:ext cx="3024188" cy="5113337"/>
          </a:xfrm>
        </p:spPr>
      </p:pic>
    </p:spTree>
  </p:cSld>
  <p:clrMapOvr>
    <a:masterClrMapping/>
  </p:clrMapOvr>
  <p:transition spd="slow" advClick="0" advTm="6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" presetClass="entr" presetSubtype="2" accel="50000" decel="5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  <a:noFill/>
        </p:spPr>
        <p:txBody>
          <a:bodyPr/>
          <a:lstStyle/>
          <a:p>
            <a:r>
              <a:rPr lang="ru-RU">
                <a:latin typeface="Century Gothic" pitchFamily="34" charset="0"/>
              </a:rPr>
              <a:t>Конфуцианство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5475" indent="-625475" algn="ctr">
              <a:buFont typeface="Wingdings" pitchFamily="2" charset="2"/>
              <a:buNone/>
            </a:pPr>
            <a:r>
              <a:rPr lang="ru-RU" sz="2800" b="1">
                <a:effectLst/>
                <a:latin typeface="Century Gothic" pitchFamily="34" charset="0"/>
              </a:rPr>
              <a:t>Философская теория Конфуция</a:t>
            </a:r>
          </a:p>
          <a:p>
            <a:pPr marL="625475" indent="-625475">
              <a:buFont typeface="Wingdings" pitchFamily="2" charset="2"/>
              <a:buNone/>
            </a:pPr>
            <a:endParaRPr lang="ru-RU" sz="2800" b="1">
              <a:effectLst/>
              <a:latin typeface="Century Gothic" pitchFamily="34" charset="0"/>
            </a:endParaRPr>
          </a:p>
          <a:p>
            <a:pPr marL="625475" indent="-625475">
              <a:buFont typeface="Wingdings" pitchFamily="2" charset="2"/>
              <a:buNone/>
            </a:pPr>
            <a:r>
              <a:rPr lang="ru-RU" sz="2800">
                <a:effectLst/>
                <a:latin typeface="Century Gothic" pitchFamily="34" charset="0"/>
              </a:rPr>
              <a:t>Конфуций </a:t>
            </a:r>
            <a:r>
              <a:rPr lang="ru-RU" sz="2800" b="1">
                <a:effectLst/>
                <a:latin typeface="Century Gothic" pitchFamily="34" charset="0"/>
              </a:rPr>
              <a:t>стремился создать идеал рыцаря добродетели</a:t>
            </a:r>
            <a:r>
              <a:rPr lang="ru-RU" sz="2800">
                <a:effectLst/>
                <a:latin typeface="Century Gothic" pitchFamily="34" charset="0"/>
              </a:rPr>
              <a:t>, боровшегося за высокую мораль, против </a:t>
            </a:r>
            <a:r>
              <a:rPr lang="ru-RU" sz="2800" b="1">
                <a:effectLst/>
                <a:latin typeface="Century Gothic" pitchFamily="34" charset="0"/>
              </a:rPr>
              <a:t>царившей</a:t>
            </a:r>
            <a:r>
              <a:rPr lang="ru-RU" sz="2800">
                <a:effectLst/>
                <a:latin typeface="Century Gothic" pitchFamily="34" charset="0"/>
              </a:rPr>
              <a:t> вокруг </a:t>
            </a:r>
            <a:r>
              <a:rPr lang="ru-RU" sz="2800" b="1">
                <a:effectLst/>
                <a:latin typeface="Century Gothic" pitchFamily="34" charset="0"/>
              </a:rPr>
              <a:t>несправедливости</a:t>
            </a:r>
            <a:r>
              <a:rPr lang="ru-RU">
                <a:effectLst/>
                <a:latin typeface="Century Gothic" pitchFamily="34" charset="0"/>
              </a:rPr>
              <a:t> </a:t>
            </a:r>
          </a:p>
        </p:txBody>
      </p:sp>
    </p:spTree>
  </p:cSld>
  <p:clrMapOvr>
    <a:masterClrMapping/>
  </p:clrMapOvr>
  <p:transition spd="slow" advClick="0" advTm="10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авновесие">
  <a:themeElements>
    <a:clrScheme name="Равновесие 8">
      <a:dk1>
        <a:srgbClr val="000000"/>
      </a:dk1>
      <a:lt1>
        <a:srgbClr val="DDDDDD"/>
      </a:lt1>
      <a:dk2>
        <a:srgbClr val="000000"/>
      </a:dk2>
      <a:lt2>
        <a:srgbClr val="B8B7D1"/>
      </a:lt2>
      <a:accent1>
        <a:srgbClr val="F1F0F4"/>
      </a:accent1>
      <a:accent2>
        <a:srgbClr val="C1BCFC"/>
      </a:accent2>
      <a:accent3>
        <a:srgbClr val="EBEBEB"/>
      </a:accent3>
      <a:accent4>
        <a:srgbClr val="000000"/>
      </a:accent4>
      <a:accent5>
        <a:srgbClr val="F7F6F8"/>
      </a:accent5>
      <a:accent6>
        <a:srgbClr val="AFAAE4"/>
      </a:accent6>
      <a:hlink>
        <a:srgbClr val="5454C6"/>
      </a:hlink>
      <a:folHlink>
        <a:srgbClr val="6A6F86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3</TotalTime>
  <Words>520</Words>
  <Application>Microsoft Office PowerPoint</Application>
  <PresentationFormat>Экран (4:3)</PresentationFormat>
  <Paragraphs>89</Paragraphs>
  <Slides>19</Slides>
  <Notes>19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Tahoma</vt:lpstr>
      <vt:lpstr>Wingdings</vt:lpstr>
      <vt:lpstr>Равновесие</vt:lpstr>
      <vt:lpstr>Конфуций</vt:lpstr>
      <vt:lpstr>Страница управления</vt:lpstr>
      <vt:lpstr>Биография</vt:lpstr>
      <vt:lpstr>Слайд 4</vt:lpstr>
      <vt:lpstr>Учитель из рода Кун </vt:lpstr>
      <vt:lpstr>Жизнь…</vt:lpstr>
      <vt:lpstr>17 лет…</vt:lpstr>
      <vt:lpstr>Мудрец</vt:lpstr>
      <vt:lpstr>Конфуцианство</vt:lpstr>
      <vt:lpstr>Центр учения</vt:lpstr>
      <vt:lpstr>Новое движение в культуре Китая и всего мира</vt:lpstr>
      <vt:lpstr>Даосизм</vt:lpstr>
      <vt:lpstr>Идеальные правила</vt:lpstr>
      <vt:lpstr>Наследие</vt:lpstr>
      <vt:lpstr>Умер мудрец в 479 году до нашей эры </vt:lpstr>
      <vt:lpstr>Храм</vt:lpstr>
      <vt:lpstr>Величие</vt:lpstr>
      <vt:lpstr>Над проектом работали:</vt:lpstr>
      <vt:lpstr>При подготовке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Конфуций</dc:title>
  <dc:creator>Николай</dc:creator>
  <cp:lastModifiedBy>aljanova</cp:lastModifiedBy>
  <cp:revision>11</cp:revision>
  <dcterms:created xsi:type="dcterms:W3CDTF">2007-09-30T20:12:53Z</dcterms:created>
  <dcterms:modified xsi:type="dcterms:W3CDTF">2014-05-26T15:13:45Z</dcterms:modified>
</cp:coreProperties>
</file>